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96" r:id="rId2"/>
    <p:sldId id="297" r:id="rId3"/>
    <p:sldId id="268" r:id="rId4"/>
    <p:sldId id="270" r:id="rId5"/>
    <p:sldId id="271" r:id="rId6"/>
    <p:sldId id="272" r:id="rId7"/>
    <p:sldId id="320" r:id="rId8"/>
    <p:sldId id="321" r:id="rId9"/>
    <p:sldId id="322" r:id="rId10"/>
    <p:sldId id="298" r:id="rId11"/>
    <p:sldId id="300" r:id="rId12"/>
    <p:sldId id="301" r:id="rId13"/>
    <p:sldId id="302" r:id="rId14"/>
    <p:sldId id="303" r:id="rId15"/>
    <p:sldId id="281" r:id="rId16"/>
    <p:sldId id="304" r:id="rId17"/>
    <p:sldId id="307" r:id="rId18"/>
    <p:sldId id="310" r:id="rId19"/>
    <p:sldId id="312" r:id="rId20"/>
    <p:sldId id="313" r:id="rId21"/>
    <p:sldId id="314" r:id="rId22"/>
    <p:sldId id="315" r:id="rId23"/>
    <p:sldId id="316" r:id="rId24"/>
    <p:sldId id="317" r:id="rId25"/>
    <p:sldId id="305" r:id="rId26"/>
    <p:sldId id="319" r:id="rId27"/>
    <p:sldId id="318" r:id="rId28"/>
    <p:sldId id="266" r:id="rId29"/>
    <p:sldId id="283" r:id="rId30"/>
    <p:sldId id="323" r:id="rId31"/>
    <p:sldId id="324" r:id="rId32"/>
    <p:sldId id="325" r:id="rId33"/>
    <p:sldId id="326" r:id="rId34"/>
    <p:sldId id="327" r:id="rId35"/>
    <p:sldId id="328" r:id="rId36"/>
    <p:sldId id="329" r:id="rId37"/>
  </p:sldIdLst>
  <p:sldSz cx="9144000" cy="6858000" type="screen4x3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DEA"/>
    <a:srgbClr val="F1E009"/>
    <a:srgbClr val="DFD117"/>
    <a:srgbClr val="E9D909"/>
    <a:srgbClr val="F6E616"/>
    <a:srgbClr val="00B9FA"/>
    <a:srgbClr val="00A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6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122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 sz="1600" baseline="0"/>
              <a:t>Níveis de Conservação dos Edifícios na ARU de Santiago do Cacém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1"/>
          <c:order val="0"/>
          <c:tx>
            <c:v>Péssimo (1)</c:v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Folha2!$B$29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</c:ser>
        <c:ser>
          <c:idx val="0"/>
          <c:order val="1"/>
          <c:tx>
            <c:v>Mau (2)</c:v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Folha2!$C$29</c:f>
              <c:numCache>
                <c:formatCode>General</c:formatCode>
                <c:ptCount val="1"/>
                <c:pt idx="0">
                  <c:v>121</c:v>
                </c:pt>
              </c:numCache>
            </c:numRef>
          </c:val>
        </c:ser>
        <c:ser>
          <c:idx val="2"/>
          <c:order val="2"/>
          <c:tx>
            <c:v>Médio</c:v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Folha2!$D$29</c:f>
              <c:numCache>
                <c:formatCode>General</c:formatCode>
                <c:ptCount val="1"/>
                <c:pt idx="0">
                  <c:v>415</c:v>
                </c:pt>
              </c:numCache>
            </c:numRef>
          </c:val>
        </c:ser>
        <c:ser>
          <c:idx val="3"/>
          <c:order val="3"/>
          <c:tx>
            <c:v>Bom (4)</c:v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accent6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Folha2!$E$29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</c:ser>
        <c:ser>
          <c:idx val="4"/>
          <c:order val="4"/>
          <c:tx>
            <c:v>Excelente (5)</c:v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Folha2!$F$29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91416832"/>
        <c:axId val="93847552"/>
        <c:axId val="0"/>
      </c:bar3DChart>
      <c:catAx>
        <c:axId val="91416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3847552"/>
        <c:crosses val="autoZero"/>
        <c:auto val="1"/>
        <c:lblAlgn val="ctr"/>
        <c:lblOffset val="100"/>
        <c:noMultiLvlLbl val="0"/>
      </c:catAx>
      <c:valAx>
        <c:axId val="9384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PT"/>
                  <a:t>Número</a:t>
                </a:r>
                <a:r>
                  <a:rPr lang="pt-PT" baseline="0"/>
                  <a:t> de Prédios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9141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P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 sz="1200"/>
              <a:t>Percentagem</a:t>
            </a:r>
            <a:r>
              <a:rPr lang="pt-PT" sz="1200" baseline="0"/>
              <a:t> de Edícios por Nível de Conservação</a:t>
            </a:r>
            <a:endParaRPr lang="pt-PT" sz="1200"/>
          </a:p>
        </c:rich>
      </c:tx>
      <c:layout>
        <c:manualLayout>
          <c:xMode val="edge"/>
          <c:yMode val="edge"/>
          <c:x val="0.19171903881700555"/>
          <c:y val="2.398800222125123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539421019692316E-2"/>
          <c:y val="0.20827203952447121"/>
          <c:w val="0.82077944508322787"/>
          <c:h val="0.7075735680098811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P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P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47319778188539741"/>
                  <c:y val="-3.92156862745098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P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P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P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Folha2!$B$16:$B$20</c:f>
              <c:strCache>
                <c:ptCount val="5"/>
                <c:pt idx="0">
                  <c:v>Péssimo (1)</c:v>
                </c:pt>
                <c:pt idx="1">
                  <c:v>Mau (2)</c:v>
                </c:pt>
                <c:pt idx="2">
                  <c:v>Médio (3)</c:v>
                </c:pt>
                <c:pt idx="3">
                  <c:v>Bom (4)</c:v>
                </c:pt>
                <c:pt idx="4">
                  <c:v>Excelente (5)</c:v>
                </c:pt>
              </c:strCache>
            </c:strRef>
          </c:cat>
          <c:val>
            <c:numRef>
              <c:f>Folha2!$C$16:$C$20</c:f>
              <c:numCache>
                <c:formatCode>General</c:formatCode>
                <c:ptCount val="5"/>
                <c:pt idx="0">
                  <c:v>38</c:v>
                </c:pt>
                <c:pt idx="1">
                  <c:v>121</c:v>
                </c:pt>
                <c:pt idx="2">
                  <c:v>415</c:v>
                </c:pt>
                <c:pt idx="3">
                  <c:v>88</c:v>
                </c:pt>
                <c:pt idx="4">
                  <c:v>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B7802-469B-4C30-ADB6-457E8295BE32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1DD74-0198-42B6-A32E-AAC2EBDA2C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1683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43283-A2C8-4B5F-9C9B-F38714781D15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3FA99-5804-431C-AFC3-D47E1666154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095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9669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74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458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5754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9828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5604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7979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9674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3119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10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726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8032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12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94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538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14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56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163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16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224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17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315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18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485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19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24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20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957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21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896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22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55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23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6243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24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3981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>
                <a:solidFill>
                  <a:prstClr val="black"/>
                </a:solidFill>
              </a:rPr>
              <a:pPr/>
              <a:t>25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44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7973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60544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1389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3FA99-5804-431C-AFC3-D47E1666154A}" type="slidenum">
              <a:rPr lang="pt-PT" smtClean="0"/>
              <a:t>36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624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1155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565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743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128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330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030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567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043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286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729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069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1A9D4-356B-4B50-9B3E-913A9894C76B}" type="datetimeFigureOut">
              <a:rPr lang="pt-PT" smtClean="0"/>
              <a:t>23-03-2018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E92CB-16CD-486C-B904-5B492CF390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022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ogu@cm-santiagocacem.pt" TargetMode="Externa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 smtClean="0"/>
              <a:t>Divisão de Ordenamento e Gestão Urbanística - DOGU e Gabinete de Estudos e Planeamento - GEP </a:t>
            </a:r>
            <a:r>
              <a:rPr lang="pt-PT" sz="800" dirty="0" smtClean="0"/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619672" y="2130425"/>
            <a:ext cx="67985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Estratégia </a:t>
            </a:r>
            <a:r>
              <a:rPr lang="pt-PT" sz="2800" b="1" dirty="0"/>
              <a:t>M</a:t>
            </a:r>
            <a:r>
              <a:rPr lang="pt-PT" sz="2800" b="1" dirty="0" smtClean="0"/>
              <a:t>unicipal de Reabilitação Urbana</a:t>
            </a:r>
          </a:p>
          <a:p>
            <a:pPr algn="ctr"/>
            <a:endParaRPr lang="pt-PT" sz="2800" b="1" dirty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  <a:p>
            <a:pPr algn="ctr"/>
            <a:r>
              <a:rPr lang="pt-PT" sz="2400" dirty="0" smtClean="0"/>
              <a:t>Paços de Município – Santiago do Cacém</a:t>
            </a:r>
          </a:p>
          <a:p>
            <a:pPr algn="ctr"/>
            <a:endParaRPr lang="pt-PT" sz="2400" dirty="0"/>
          </a:p>
          <a:p>
            <a:pPr algn="ctr"/>
            <a:r>
              <a:rPr lang="pt-PT" dirty="0" smtClean="0"/>
              <a:t>22 de março de 2018</a:t>
            </a:r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233701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741682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800" b="1" dirty="0" smtClean="0">
                <a:solidFill>
                  <a:prstClr val="black"/>
                </a:solidFill>
              </a:rPr>
              <a:t>Conteúdo da Sessão: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2200" b="1" dirty="0" smtClean="0">
                <a:solidFill>
                  <a:prstClr val="black"/>
                </a:solidFill>
              </a:rPr>
              <a:t>Apresentação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2200" b="1" dirty="0" smtClean="0">
                <a:solidFill>
                  <a:prstClr val="black"/>
                </a:solidFill>
              </a:rPr>
              <a:t>Estratégia Municipal de Reabilitação Urbana</a:t>
            </a:r>
          </a:p>
          <a:p>
            <a:pPr marL="536575" indent="-239713">
              <a:spcBef>
                <a:spcPts val="1200"/>
              </a:spcBef>
              <a:buFont typeface="+mj-lt"/>
              <a:buAutoNum type="alphaLcParenR"/>
            </a:pPr>
            <a:r>
              <a:rPr lang="pt-PT" sz="2000" b="1" dirty="0" smtClean="0">
                <a:solidFill>
                  <a:prstClr val="white">
                    <a:lumMod val="50000"/>
                  </a:prstClr>
                </a:solidFill>
              </a:rPr>
              <a:t>Instrumentos de política municipal de Reabilitação Urbana</a:t>
            </a:r>
          </a:p>
          <a:p>
            <a:pPr marL="536575" indent="-239713">
              <a:spcBef>
                <a:spcPts val="1200"/>
              </a:spcBef>
              <a:buFont typeface="+mj-lt"/>
              <a:buAutoNum type="alphaLcParenR"/>
            </a:pPr>
            <a:r>
              <a:rPr lang="pt-PT" sz="2000" b="1" dirty="0" smtClean="0">
                <a:solidFill>
                  <a:prstClr val="white">
                    <a:lumMod val="50000"/>
                  </a:prstClr>
                </a:solidFill>
              </a:rPr>
              <a:t>Apoios municipais e incentivos fiscais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2200" b="1" dirty="0" smtClean="0">
                <a:solidFill>
                  <a:prstClr val="black"/>
                </a:solidFill>
              </a:rPr>
              <a:t>Plano Estratégico de Desenvolvimento Urbano – PEDU</a:t>
            </a:r>
          </a:p>
          <a:p>
            <a:pPr marL="92075" indent="-9207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2200" b="1" dirty="0" smtClean="0">
                <a:solidFill>
                  <a:prstClr val="black"/>
                </a:solidFill>
              </a:rPr>
              <a:t>Instrumento Financeiro de Reabilitação e Revitalização Urbanas – IFRRU 2020</a:t>
            </a:r>
            <a:endParaRPr lang="pt-PT" sz="22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1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619672" y="1464161"/>
            <a:ext cx="679856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Estratégia </a:t>
            </a:r>
            <a:r>
              <a:rPr lang="pt-PT" sz="2800" b="1" dirty="0"/>
              <a:t>M</a:t>
            </a:r>
            <a:r>
              <a:rPr lang="pt-PT" sz="2800" b="1" dirty="0" smtClean="0"/>
              <a:t>unicipal de Reabilitação Urbana</a:t>
            </a:r>
          </a:p>
          <a:p>
            <a:pPr algn="ctr"/>
            <a:endParaRPr lang="pt-PT" sz="2800" b="1" dirty="0" smtClean="0"/>
          </a:p>
          <a:p>
            <a:pPr algn="ctr"/>
            <a:r>
              <a:rPr lang="pt-PT" sz="2800" b="1" dirty="0" smtClean="0"/>
              <a:t>Instrumentos</a:t>
            </a:r>
          </a:p>
          <a:p>
            <a:pPr algn="ctr"/>
            <a:endParaRPr lang="pt-PT" sz="2800" b="1" dirty="0" smtClean="0"/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PT" sz="2000" b="1" dirty="0" smtClean="0"/>
              <a:t>Áreas de Reabilitação Urbana – ARU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PT" sz="2000" b="1" dirty="0" smtClean="0"/>
              <a:t>Operações de Reabilitação Urbana – ORU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PT" sz="2000" b="1" dirty="0" smtClean="0"/>
              <a:t>Programa </a:t>
            </a:r>
            <a:r>
              <a:rPr lang="pt-PT" sz="2000" b="1" dirty="0"/>
              <a:t>Estratégico de Reabilitação Urbana – PERU</a:t>
            </a:r>
          </a:p>
          <a:p>
            <a:pPr>
              <a:spcBef>
                <a:spcPts val="600"/>
              </a:spcBef>
            </a:pPr>
            <a:endParaRPr lang="pt-PT" sz="2000" b="1" dirty="0" smtClean="0"/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PT" sz="2000" dirty="0" smtClean="0"/>
              <a:t>Plano </a:t>
            </a:r>
            <a:r>
              <a:rPr lang="pt-PT" sz="2000" dirty="0"/>
              <a:t>Estratégico de Desenvolvimento Urbano – PEDU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PT" sz="2000" dirty="0" smtClean="0"/>
              <a:t>(Plano </a:t>
            </a:r>
            <a:r>
              <a:rPr lang="pt-PT" sz="2000" dirty="0"/>
              <a:t>Ação de Regeneração Urbana </a:t>
            </a:r>
            <a:r>
              <a:rPr lang="pt-PT" sz="2000" dirty="0" smtClean="0"/>
              <a:t>– PARU)</a:t>
            </a:r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33849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505460" y="1550109"/>
            <a:ext cx="679856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Estratégia Municipal de Reabilitação Urbana</a:t>
            </a:r>
          </a:p>
          <a:p>
            <a:pPr algn="ctr"/>
            <a:endParaRPr lang="pt-PT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PT" sz="2800" dirty="0" smtClean="0"/>
              <a:t>Qualificação </a:t>
            </a:r>
            <a:r>
              <a:rPr lang="pt-PT" sz="2800" dirty="0"/>
              <a:t>dos Espaços e Equipamentos </a:t>
            </a:r>
            <a:r>
              <a:rPr lang="pt-PT" sz="2800" dirty="0" smtClean="0"/>
              <a:t>Públicos</a:t>
            </a:r>
            <a:endParaRPr lang="pt-PT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PT" sz="2800" dirty="0"/>
              <a:t>Preservação do </a:t>
            </a:r>
            <a:r>
              <a:rPr lang="pt-PT" sz="2800" dirty="0" smtClean="0"/>
              <a:t>Património</a:t>
            </a:r>
            <a:endParaRPr lang="pt-PT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PT" sz="2800" dirty="0" smtClean="0"/>
              <a:t>Acessibilidade</a:t>
            </a:r>
            <a:endParaRPr lang="pt-PT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PT" sz="2800" dirty="0" smtClean="0"/>
              <a:t>Habitabilidade</a:t>
            </a:r>
            <a:endParaRPr lang="pt-PT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PT" sz="2800" dirty="0" smtClean="0"/>
              <a:t>Sustentabilidade</a:t>
            </a:r>
            <a:endParaRPr lang="pt-PT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PT" sz="2800" dirty="0"/>
              <a:t>Desenvolvimento Urbano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t-PT" sz="2800" dirty="0" smtClean="0"/>
          </a:p>
          <a:p>
            <a:pPr algn="ctr"/>
            <a:endParaRPr lang="pt-PT" sz="2800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224236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619672" y="2130425"/>
            <a:ext cx="67985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Áreas de Reabilitação Urbana – ARU</a:t>
            </a:r>
          </a:p>
          <a:p>
            <a:endParaRPr lang="pt-PT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400" dirty="0" smtClean="0"/>
              <a:t>Santiago do Cacém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400" dirty="0" smtClean="0"/>
              <a:t>Alvalade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400" dirty="0" smtClean="0"/>
              <a:t>Cercal do Alentejo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PT" sz="2400" dirty="0" smtClean="0"/>
              <a:t>Vila Nova de Santo André</a:t>
            </a:r>
          </a:p>
          <a:p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22257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371600" y="1426135"/>
            <a:ext cx="69920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Áreas de Reabilitação Urbana – </a:t>
            </a:r>
            <a:r>
              <a:rPr lang="pt-PT" sz="2400" dirty="0"/>
              <a:t>Santiago do Cacém</a:t>
            </a:r>
          </a:p>
          <a:p>
            <a:pPr algn="ctr"/>
            <a:endParaRPr lang="pt-PT" sz="2400" b="1" dirty="0" smtClean="0"/>
          </a:p>
          <a:p>
            <a:endParaRPr lang="pt-PT" sz="2400" dirty="0" smtClean="0"/>
          </a:p>
          <a:p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pic>
        <p:nvPicPr>
          <p:cNvPr id="15" name="Imagem 1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1" r="18919" b="2686"/>
          <a:stretch/>
        </p:blipFill>
        <p:spPr bwMode="auto">
          <a:xfrm>
            <a:off x="2267744" y="1815010"/>
            <a:ext cx="4568552" cy="4264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673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371600" y="1426135"/>
            <a:ext cx="69920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Áreas de Reabilitação Urbana – </a:t>
            </a:r>
            <a:r>
              <a:rPr lang="pt-PT" sz="2400" dirty="0" smtClean="0"/>
              <a:t>Alvalade</a:t>
            </a:r>
            <a:endParaRPr lang="pt-PT" sz="2400" dirty="0"/>
          </a:p>
          <a:p>
            <a:pPr algn="ctr"/>
            <a:endParaRPr lang="pt-PT" sz="2400" b="1" dirty="0" smtClean="0"/>
          </a:p>
          <a:p>
            <a:endParaRPr lang="pt-PT" sz="2400" dirty="0" smtClean="0"/>
          </a:p>
          <a:p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469" y="2011288"/>
            <a:ext cx="5800931" cy="409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371600" y="1426135"/>
            <a:ext cx="69920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Áreas de Reabilitação Urbana – </a:t>
            </a:r>
            <a:r>
              <a:rPr lang="pt-PT" sz="2400" dirty="0" smtClean="0"/>
              <a:t>Cercal do Alentejo</a:t>
            </a:r>
            <a:endParaRPr lang="pt-PT" sz="2400" dirty="0"/>
          </a:p>
          <a:p>
            <a:pPr algn="ctr"/>
            <a:endParaRPr lang="pt-PT" sz="2400" b="1" dirty="0" smtClean="0"/>
          </a:p>
          <a:p>
            <a:endParaRPr lang="pt-PT" sz="2400" dirty="0" smtClean="0"/>
          </a:p>
          <a:p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19411" y="986075"/>
            <a:ext cx="3990439" cy="62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4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371600" y="1426135"/>
            <a:ext cx="69920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Áreas de Reabilitação Urbana – </a:t>
            </a:r>
            <a:r>
              <a:rPr lang="pt-PT" sz="2400" dirty="0" smtClean="0"/>
              <a:t>Vila Nova de Santo 					André</a:t>
            </a:r>
            <a:endParaRPr lang="pt-PT" sz="2400" dirty="0"/>
          </a:p>
          <a:p>
            <a:pPr algn="ctr"/>
            <a:endParaRPr lang="pt-PT" sz="2400" b="1" dirty="0" smtClean="0"/>
          </a:p>
          <a:p>
            <a:endParaRPr lang="pt-PT" sz="2400" dirty="0" smtClean="0"/>
          </a:p>
          <a:p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" t="-22" r="248" b="3787"/>
          <a:stretch/>
        </p:blipFill>
        <p:spPr>
          <a:xfrm rot="5400000">
            <a:off x="2999545" y="1480343"/>
            <a:ext cx="4025167" cy="548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1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139241" y="1838431"/>
            <a:ext cx="72553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prstClr val="black"/>
                </a:solidFill>
              </a:rPr>
              <a:t>Reabilitação Urbana</a:t>
            </a:r>
          </a:p>
          <a:p>
            <a:pPr algn="ctr"/>
            <a:r>
              <a:rPr lang="pt-PT" sz="2400" b="1" dirty="0" smtClean="0">
                <a:solidFill>
                  <a:prstClr val="black"/>
                </a:solidFill>
              </a:rPr>
              <a:t> </a:t>
            </a:r>
          </a:p>
          <a:p>
            <a:pPr algn="just"/>
            <a:endParaRPr lang="pt-PT" sz="1000" dirty="0" smtClean="0">
              <a:solidFill>
                <a:prstClr val="black"/>
              </a:solidFill>
            </a:endParaRPr>
          </a:p>
          <a:p>
            <a:pPr algn="just"/>
            <a:r>
              <a:rPr lang="pt-PT" sz="2000" dirty="0" smtClean="0">
                <a:solidFill>
                  <a:prstClr val="black"/>
                </a:solidFill>
              </a:rPr>
              <a:t>Intervenção integrada sobre o tecido urbano em que o património urbanístico e imobiliário é mantido em todo ou em parte e modernizado através de obras de remodelação dos sistemas de infraestruturas urbanas, equipamentos, espaços urbanos, espaços verdes e no edificado.</a:t>
            </a:r>
            <a:endParaRPr lang="pt-PT" sz="2000" dirty="0">
              <a:solidFill>
                <a:prstClr val="black"/>
              </a:solidFill>
            </a:endParaRPr>
          </a:p>
          <a:p>
            <a:pPr algn="just"/>
            <a:endParaRPr lang="pt-PT" sz="2000" dirty="0" smtClean="0">
              <a:solidFill>
                <a:prstClr val="black"/>
              </a:solidFill>
            </a:endParaRPr>
          </a:p>
          <a:p>
            <a:pPr algn="just"/>
            <a:endParaRPr lang="pt-PT" sz="2000" dirty="0">
              <a:solidFill>
                <a:prstClr val="black"/>
              </a:solidFill>
            </a:endParaRPr>
          </a:p>
          <a:p>
            <a:pPr algn="just"/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09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dirty="0"/>
          </a:p>
        </p:txBody>
      </p:sp>
      <p:sp>
        <p:nvSpPr>
          <p:cNvPr id="16" name="Retângulo 15"/>
          <p:cNvSpPr/>
          <p:nvPr/>
        </p:nvSpPr>
        <p:spPr>
          <a:xfrm>
            <a:off x="1277049" y="1363217"/>
            <a:ext cx="725539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sz="2000" dirty="0"/>
          </a:p>
          <a:p>
            <a:pPr algn="ctr"/>
            <a:r>
              <a:rPr lang="pt-PT" sz="2400" b="1" dirty="0" smtClean="0"/>
              <a:t>Reabilitação de Edifícios</a:t>
            </a:r>
          </a:p>
          <a:p>
            <a:pPr algn="ctr"/>
            <a:endParaRPr lang="pt-PT" sz="2400" b="1" dirty="0" smtClean="0"/>
          </a:p>
          <a:p>
            <a:pPr algn="just"/>
            <a:r>
              <a:rPr lang="pt-PT" sz="2000" dirty="0" smtClean="0"/>
              <a:t>Intervenção destinada a conferir adequadas características de desempenho e de segurança funcional, estrutural e construtiva do(s) edifício(s), concedendo novas aptidões funcionais, determinadas em função das opções de reabilitação urbana prosseguidas, com vista a permitir novos usos ou o mesmo uso com padrões de desempenho mais elevados, podendo compreender uma ou mais operações urbanísticas</a:t>
            </a:r>
            <a:r>
              <a:rPr lang="pt-PT" sz="2000" dirty="0"/>
              <a:t>.</a:t>
            </a:r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228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</a:t>
            </a:r>
            <a:r>
              <a:rPr lang="pt-PT" sz="800" b="1" dirty="0" smtClean="0">
                <a:solidFill>
                  <a:prstClr val="black"/>
                </a:solidFill>
              </a:rPr>
              <a:t>e Planeamento </a:t>
            </a:r>
            <a:r>
              <a:rPr lang="pt-PT" sz="800" b="1" dirty="0">
                <a:solidFill>
                  <a:prstClr val="black"/>
                </a:solidFill>
              </a:rPr>
              <a:t>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65490" y="1426135"/>
            <a:ext cx="769816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t-PT" sz="2400" b="1" dirty="0">
              <a:solidFill>
                <a:prstClr val="black"/>
              </a:solidFill>
            </a:endParaRPr>
          </a:p>
          <a:p>
            <a:pPr lvl="1" algn="ctr"/>
            <a:r>
              <a:rPr lang="pt-PT" sz="2400" b="1" dirty="0" smtClean="0">
                <a:solidFill>
                  <a:prstClr val="black"/>
                </a:solidFill>
              </a:rPr>
              <a:t>Apoios Municipais</a:t>
            </a:r>
          </a:p>
          <a:p>
            <a:pPr lvl="1"/>
            <a:endParaRPr lang="pt-PT" sz="2400" b="1" dirty="0" smtClean="0">
              <a:solidFill>
                <a:prstClr val="black"/>
              </a:solidFill>
            </a:endParaRPr>
          </a:p>
          <a:p>
            <a:pPr lvl="1"/>
            <a:endParaRPr lang="pt-PT" sz="1400" dirty="0">
              <a:solidFill>
                <a:prstClr val="black"/>
              </a:solidFill>
            </a:endParaRP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prstClr val="black"/>
                </a:solidFill>
              </a:rPr>
              <a:t>Isenção ou redução até 50 % </a:t>
            </a:r>
            <a:r>
              <a:rPr lang="pt-PT" sz="2000" dirty="0">
                <a:solidFill>
                  <a:prstClr val="black"/>
                </a:solidFill>
              </a:rPr>
              <a:t>das taxas sobre operações urbanísticas que contribuam para a </a:t>
            </a:r>
            <a:r>
              <a:rPr lang="pt-PT" sz="2000" dirty="0" smtClean="0">
                <a:solidFill>
                  <a:prstClr val="black"/>
                </a:solidFill>
              </a:rPr>
              <a:t>Reabilitação.</a:t>
            </a:r>
          </a:p>
          <a:p>
            <a:pPr lvl="2" algn="just"/>
            <a:endParaRPr lang="pt-PT" sz="2000" dirty="0">
              <a:solidFill>
                <a:prstClr val="black"/>
              </a:solidFill>
            </a:endParaRP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prstClr val="black"/>
                </a:solidFill>
              </a:rPr>
              <a:t>Isenção das taxas</a:t>
            </a:r>
            <a:r>
              <a:rPr lang="pt-PT" sz="2000" dirty="0">
                <a:solidFill>
                  <a:prstClr val="black"/>
                </a:solidFill>
              </a:rPr>
              <a:t> sobre a ocupação do domínio publico Municipal, para a realização de obras de reabilitação urbana, nos primeiros 12 meses após a emissão do alvará ou inicio das obras sujeitas a comunicação prévia.</a:t>
            </a:r>
          </a:p>
          <a:p>
            <a:pPr algn="just"/>
            <a:r>
              <a:rPr lang="pt-PT" sz="2000" dirty="0">
                <a:solidFill>
                  <a:prstClr val="black"/>
                </a:solidFill>
              </a:rPr>
              <a:t> </a:t>
            </a:r>
          </a:p>
          <a:p>
            <a:endParaRPr lang="pt-PT" sz="2400" dirty="0" smtClean="0">
              <a:solidFill>
                <a:prstClr val="black"/>
              </a:solidFill>
            </a:endParaRPr>
          </a:p>
          <a:p>
            <a:endParaRPr lang="pt-PT" sz="2400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7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sz="800" dirty="0" smtClean="0"/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31540" y="1347833"/>
            <a:ext cx="82809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t-PT" sz="2400" b="1" dirty="0" smtClean="0"/>
          </a:p>
          <a:p>
            <a:pPr lvl="1" algn="ctr"/>
            <a:r>
              <a:rPr lang="pt-PT" sz="2400" b="1" dirty="0" smtClean="0"/>
              <a:t>Benefícios Fiscais </a:t>
            </a:r>
          </a:p>
          <a:p>
            <a:pPr lvl="1"/>
            <a:endParaRPr lang="pt-PT" sz="800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PT" sz="2000" b="1" dirty="0"/>
              <a:t>Isenção de</a:t>
            </a:r>
            <a:r>
              <a:rPr lang="pt-PT" sz="2000" dirty="0"/>
              <a:t> </a:t>
            </a:r>
            <a:r>
              <a:rPr lang="pt-PT" sz="2000" b="1" dirty="0"/>
              <a:t>IMI</a:t>
            </a:r>
            <a:r>
              <a:rPr lang="pt-PT" sz="2000" dirty="0"/>
              <a:t> nos termos do n.º 2 a) do artigo 45.º do Estatuto dos Benefícios </a:t>
            </a:r>
            <a:r>
              <a:rPr lang="pt-PT" sz="2000" dirty="0" smtClean="0"/>
              <a:t>Fiscais</a:t>
            </a:r>
          </a:p>
          <a:p>
            <a:pPr lvl="1"/>
            <a:endParaRPr lang="pt-PT" sz="20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PT" sz="2000" b="1" dirty="0"/>
              <a:t>Isenção de IMT na aquisição de Imóvel </a:t>
            </a:r>
            <a:r>
              <a:rPr lang="pt-PT" sz="2000" b="1" u="sng" dirty="0"/>
              <a:t>para Reabilitar</a:t>
            </a:r>
            <a:r>
              <a:rPr lang="pt-PT" sz="2000" b="1" dirty="0"/>
              <a:t>, </a:t>
            </a:r>
            <a:r>
              <a:rPr lang="pt-PT" sz="2000" dirty="0"/>
              <a:t>nos termos do n.º 2 b) do artigo 45.º do Estatuto dos Benefícios </a:t>
            </a:r>
            <a:r>
              <a:rPr lang="pt-PT" sz="2000" dirty="0" smtClean="0"/>
              <a:t>Fiscais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PT" sz="2000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PT" sz="2000" b="1" dirty="0"/>
              <a:t>Isenção de IMT na 1.ª Transmissão de </a:t>
            </a:r>
            <a:r>
              <a:rPr lang="pt-PT" sz="2000" b="1" u="sng" dirty="0"/>
              <a:t>Imóvel Reabilitado</a:t>
            </a:r>
            <a:r>
              <a:rPr lang="pt-PT" sz="2000" b="1" dirty="0"/>
              <a:t>, </a:t>
            </a:r>
            <a:r>
              <a:rPr lang="pt-PT" sz="2000" dirty="0"/>
              <a:t>nos termos do n.º 2 c) do artigo 45.º do Estatuto dos Benefícios </a:t>
            </a:r>
            <a:r>
              <a:rPr lang="pt-PT" sz="2000" dirty="0" smtClean="0"/>
              <a:t>Fiscais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PT" sz="900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PT" sz="900" dirty="0"/>
          </a:p>
          <a:p>
            <a:pPr lvl="1"/>
            <a:endParaRPr lang="pt-PT" sz="2400" b="1" dirty="0"/>
          </a:p>
          <a:p>
            <a:pPr lvl="1"/>
            <a:endParaRPr lang="pt-PT" sz="2400" b="1" dirty="0" smtClean="0"/>
          </a:p>
          <a:p>
            <a:pPr lvl="1"/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23076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43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sz="800" dirty="0" smtClean="0">
              <a:solidFill>
                <a:prstClr val="black"/>
              </a:solidFill>
            </a:endParaRP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25562" y="1056412"/>
            <a:ext cx="8292876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t-PT" sz="2400" b="1" dirty="0" smtClean="0">
              <a:solidFill>
                <a:prstClr val="black"/>
              </a:solidFill>
            </a:endParaRPr>
          </a:p>
          <a:p>
            <a:pPr lvl="1" algn="ctr"/>
            <a:r>
              <a:rPr lang="pt-PT" sz="2400" b="1" dirty="0" smtClean="0">
                <a:solidFill>
                  <a:prstClr val="black"/>
                </a:solidFill>
              </a:rPr>
              <a:t>Benefícios Fiscais</a:t>
            </a:r>
          </a:p>
          <a:p>
            <a:pPr lvl="1"/>
            <a:endParaRPr lang="pt-PT" sz="800" b="1" dirty="0">
              <a:solidFill>
                <a:prstClr val="black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PT" sz="900" b="1" dirty="0">
              <a:solidFill>
                <a:prstClr val="black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t-PT" sz="2000" b="1" dirty="0" smtClean="0">
                <a:solidFill>
                  <a:prstClr val="black"/>
                </a:solidFill>
              </a:rPr>
              <a:t>Taxa reduzida de IVA de 6%</a:t>
            </a:r>
            <a:r>
              <a:rPr lang="pt-PT" sz="2000" dirty="0" smtClean="0">
                <a:solidFill>
                  <a:prstClr val="black"/>
                </a:solidFill>
              </a:rPr>
              <a:t>, </a:t>
            </a:r>
            <a:r>
              <a:rPr lang="pt-PT" sz="2000" dirty="0">
                <a:solidFill>
                  <a:prstClr val="black"/>
                </a:solidFill>
              </a:rPr>
              <a:t>nos termos do artigo 18.º do Código do IVA (nos termos da </a:t>
            </a:r>
            <a:r>
              <a:rPr lang="pt-PT" sz="2000" b="1" dirty="0">
                <a:solidFill>
                  <a:prstClr val="black"/>
                </a:solidFill>
              </a:rPr>
              <a:t>verba 2.23</a:t>
            </a:r>
            <a:r>
              <a:rPr lang="pt-PT" sz="2000" dirty="0">
                <a:solidFill>
                  <a:prstClr val="black"/>
                </a:solidFill>
              </a:rPr>
              <a:t> da lista 1 anexa ao código</a:t>
            </a:r>
            <a:r>
              <a:rPr lang="pt-PT" sz="2000" dirty="0" smtClean="0">
                <a:solidFill>
                  <a:prstClr val="black"/>
                </a:solidFill>
              </a:rPr>
              <a:t>)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endParaRPr lang="pt-PT" sz="2000" dirty="0">
              <a:solidFill>
                <a:prstClr val="black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prstClr val="black"/>
                </a:solidFill>
              </a:rPr>
              <a:t>Dedução à colecta em sede de IRS </a:t>
            </a:r>
            <a:r>
              <a:rPr lang="pt-PT" sz="2000" dirty="0">
                <a:solidFill>
                  <a:prstClr val="black"/>
                </a:solidFill>
              </a:rPr>
              <a:t>(30 % dos encargos com Reabilitação até ao limite de 500 €), termos do n.º 4 do artigo 71.º do</a:t>
            </a:r>
            <a:r>
              <a:rPr lang="pt-PT" sz="2000" b="1" dirty="0">
                <a:solidFill>
                  <a:prstClr val="black"/>
                </a:solidFill>
              </a:rPr>
              <a:t> </a:t>
            </a:r>
            <a:r>
              <a:rPr lang="pt-PT" sz="2000" dirty="0">
                <a:solidFill>
                  <a:prstClr val="black"/>
                </a:solidFill>
              </a:rPr>
              <a:t>Estatuto dos Benefícios </a:t>
            </a:r>
            <a:r>
              <a:rPr lang="pt-PT" sz="2000" dirty="0" smtClean="0">
                <a:solidFill>
                  <a:prstClr val="black"/>
                </a:solidFill>
              </a:rPr>
              <a:t>Fiscais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endParaRPr lang="pt-PT" sz="2000" dirty="0">
              <a:solidFill>
                <a:prstClr val="black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t-PT" sz="2000" b="1" dirty="0">
                <a:solidFill>
                  <a:prstClr val="black"/>
                </a:solidFill>
              </a:rPr>
              <a:t>Redução da Taxa para 5% relativa a Mais-Valias,</a:t>
            </a:r>
            <a:r>
              <a:rPr lang="pt-PT" sz="2000" dirty="0">
                <a:solidFill>
                  <a:prstClr val="black"/>
                </a:solidFill>
              </a:rPr>
              <a:t> termos do n.º 5 do artigo 71.º do</a:t>
            </a:r>
            <a:r>
              <a:rPr lang="pt-PT" sz="2000" b="1" dirty="0">
                <a:solidFill>
                  <a:prstClr val="black"/>
                </a:solidFill>
              </a:rPr>
              <a:t> </a:t>
            </a:r>
            <a:r>
              <a:rPr lang="pt-PT" sz="2000" dirty="0">
                <a:solidFill>
                  <a:prstClr val="black"/>
                </a:solidFill>
              </a:rPr>
              <a:t>Estatuto dos Benefícios </a:t>
            </a:r>
            <a:r>
              <a:rPr lang="pt-PT" sz="2000" dirty="0" smtClean="0">
                <a:solidFill>
                  <a:prstClr val="black"/>
                </a:solidFill>
              </a:rPr>
              <a:t>Fiscais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endParaRPr lang="pt-PT" sz="2000" dirty="0">
              <a:solidFill>
                <a:prstClr val="black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t-PT" sz="2000" b="1" dirty="0" smtClean="0">
                <a:solidFill>
                  <a:prstClr val="black"/>
                </a:solidFill>
              </a:rPr>
              <a:t>Redução da Taxa para 5% relativa </a:t>
            </a:r>
            <a:r>
              <a:rPr lang="pt-PT" sz="2000" b="1" dirty="0">
                <a:solidFill>
                  <a:prstClr val="black"/>
                </a:solidFill>
              </a:rPr>
              <a:t>a Rendimentos Prediais, em sede de IRS,</a:t>
            </a:r>
            <a:r>
              <a:rPr lang="pt-PT" sz="2000" dirty="0">
                <a:solidFill>
                  <a:prstClr val="black"/>
                </a:solidFill>
              </a:rPr>
              <a:t> termos do n.º 7 do artigo 71.º do</a:t>
            </a:r>
            <a:r>
              <a:rPr lang="pt-PT" sz="2000" b="1" dirty="0">
                <a:solidFill>
                  <a:prstClr val="black"/>
                </a:solidFill>
              </a:rPr>
              <a:t> </a:t>
            </a:r>
            <a:r>
              <a:rPr lang="pt-PT" sz="2000" dirty="0">
                <a:solidFill>
                  <a:prstClr val="black"/>
                </a:solidFill>
              </a:rPr>
              <a:t>Estatuto dos Benefícios </a:t>
            </a:r>
            <a:r>
              <a:rPr lang="pt-PT" sz="2000" dirty="0" smtClean="0">
                <a:solidFill>
                  <a:prstClr val="black"/>
                </a:solidFill>
              </a:rPr>
              <a:t>Fiscais</a:t>
            </a:r>
            <a:endParaRPr lang="pt-PT" sz="1600" b="1" dirty="0" smtClean="0">
              <a:solidFill>
                <a:prstClr val="black"/>
              </a:solidFill>
            </a:endParaRPr>
          </a:p>
          <a:p>
            <a:pPr lvl="1"/>
            <a:endParaRPr lang="pt-PT" sz="2400" b="1" dirty="0">
              <a:solidFill>
                <a:prstClr val="black"/>
              </a:solidFill>
            </a:endParaRPr>
          </a:p>
          <a:p>
            <a:pPr lvl="1"/>
            <a:endParaRPr lang="pt-PT" sz="2400" b="1" dirty="0" smtClean="0">
              <a:solidFill>
                <a:prstClr val="black"/>
              </a:solidFill>
            </a:endParaRPr>
          </a:p>
          <a:p>
            <a:pPr lvl="1"/>
            <a:endParaRPr lang="pt-PT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 smtClean="0"/>
              <a:t>Divisão de Ordenamento e Gestão Urbanística - DOGU </a:t>
            </a:r>
            <a:r>
              <a:rPr lang="pt-PT" sz="800" dirty="0" smtClean="0"/>
              <a:t>– 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31540" y="1347832"/>
            <a:ext cx="82809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pt-PT" sz="2400" b="1" dirty="0" smtClean="0"/>
          </a:p>
          <a:p>
            <a:pPr lvl="1"/>
            <a:endParaRPr lang="pt-PT" sz="1600" b="1" dirty="0" smtClean="0"/>
          </a:p>
          <a:p>
            <a:pPr lvl="1"/>
            <a:endParaRPr lang="pt-PT" sz="2400" b="1" dirty="0"/>
          </a:p>
          <a:p>
            <a:pPr lvl="1"/>
            <a:endParaRPr lang="pt-PT" sz="2400" b="1" dirty="0" smtClean="0"/>
          </a:p>
          <a:p>
            <a:pPr lvl="1"/>
            <a:endParaRPr lang="pt-PT" dirty="0" smtClean="0"/>
          </a:p>
        </p:txBody>
      </p:sp>
      <p:sp>
        <p:nvSpPr>
          <p:cNvPr id="14" name="Retângulo 13"/>
          <p:cNvSpPr/>
          <p:nvPr/>
        </p:nvSpPr>
        <p:spPr>
          <a:xfrm>
            <a:off x="1115616" y="1988840"/>
            <a:ext cx="62121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PT" sz="1600" dirty="0" smtClean="0"/>
              <a:t>Instrumento </a:t>
            </a:r>
            <a:r>
              <a:rPr lang="pt-PT" sz="1600" dirty="0"/>
              <a:t>Financeiro para a Reabilitação e Revitalização </a:t>
            </a:r>
            <a:r>
              <a:rPr lang="pt-PT" sz="1600" dirty="0" smtClean="0"/>
              <a:t>Urbanas, criado no âmbito do PORTUGAL 2020, </a:t>
            </a:r>
            <a:r>
              <a:rPr lang="pt-PT" sz="1600" b="1" dirty="0" smtClean="0"/>
              <a:t>mobiliza recursos públicos </a:t>
            </a:r>
            <a:r>
              <a:rPr lang="pt-PT" sz="1600" dirty="0" smtClean="0"/>
              <a:t>(nacionais e comunitários/europeus) </a:t>
            </a:r>
            <a:r>
              <a:rPr lang="pt-PT" sz="1600" b="1" dirty="0" smtClean="0"/>
              <a:t>e privados </a:t>
            </a:r>
            <a:r>
              <a:rPr lang="pt-PT" sz="1600" dirty="0" smtClean="0"/>
              <a:t>(de entidades bancárias selecionadas por concurso);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PT" sz="1600" dirty="0" smtClean="0"/>
              <a:t>O IFRRU 2020 </a:t>
            </a:r>
            <a:r>
              <a:rPr lang="pt-PT" sz="1600" b="1" dirty="0" smtClean="0"/>
              <a:t>destina-se a apoiar qualquer tipo de pessoa singular ou coletiva </a:t>
            </a:r>
            <a:r>
              <a:rPr lang="pt-PT" sz="1600" dirty="0" smtClean="0"/>
              <a:t>(inclusive condomínios), pública e privada,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PT" sz="1600" dirty="0" smtClean="0"/>
              <a:t>O IFRRU 2020 disponibiliza apoios financeiros para projetos de </a:t>
            </a:r>
            <a:r>
              <a:rPr lang="pt-PT" sz="1600" b="1" dirty="0" smtClean="0"/>
              <a:t>reabilitação integral de edifícios </a:t>
            </a:r>
            <a:r>
              <a:rPr lang="pt-PT" sz="1600" dirty="0" smtClean="0"/>
              <a:t>localizados em ARU,</a:t>
            </a:r>
          </a:p>
          <a:p>
            <a:pPr algn="just">
              <a:spcBef>
                <a:spcPts val="1200"/>
              </a:spcBef>
            </a:pPr>
            <a:endParaRPr lang="pt-PT" sz="1600" dirty="0" smtClean="0"/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i="1" dirty="0" smtClean="0"/>
              <a:t>[questão desenvolvida na terceira parte desta sessão de apresentação],</a:t>
            </a:r>
            <a:endParaRPr lang="pt-PT" sz="1400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79512" y="1484784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1200"/>
              </a:spcBef>
            </a:pPr>
            <a:r>
              <a:rPr lang="pt-PT" sz="2400" b="1" dirty="0" smtClean="0"/>
              <a:t>IFRRU2020</a:t>
            </a:r>
            <a:endParaRPr lang="pt-PT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8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prstClr val="black"/>
                </a:solidFill>
              </a:rPr>
              <a:t>Como Beneficiar</a:t>
            </a:r>
          </a:p>
          <a:p>
            <a:endParaRPr lang="pt-PT" sz="2400" b="1" dirty="0" smtClean="0">
              <a:solidFill>
                <a:prstClr val="black"/>
              </a:solidFill>
            </a:endParaRPr>
          </a:p>
          <a:p>
            <a:r>
              <a:rPr lang="pt-PT" sz="2000" b="1" dirty="0" smtClean="0">
                <a:solidFill>
                  <a:prstClr val="black"/>
                </a:solidFill>
              </a:rPr>
              <a:t>Antes do Inicio da intervenção de reabilitação</a:t>
            </a:r>
          </a:p>
          <a:p>
            <a:endParaRPr lang="pt-PT" sz="1000" b="1" dirty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prstClr val="black"/>
                </a:solidFill>
              </a:rPr>
              <a:t>Solicitar Vistoria de Avaliação Prévia (PD 385) - DOGU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prstClr val="black"/>
                </a:solidFill>
              </a:rPr>
              <a:t>Certificação Energética Inicial</a:t>
            </a:r>
          </a:p>
          <a:p>
            <a:pPr marL="457200" indent="-457200">
              <a:buFont typeface="+mj-lt"/>
              <a:buAutoNum type="arabicPeriod"/>
            </a:pPr>
            <a:endParaRPr lang="pt-PT" sz="2000" dirty="0">
              <a:solidFill>
                <a:prstClr val="black"/>
              </a:solidFill>
            </a:endParaRPr>
          </a:p>
          <a:p>
            <a:r>
              <a:rPr lang="pt-PT" sz="2000" b="1" dirty="0" smtClean="0">
                <a:solidFill>
                  <a:prstClr val="black"/>
                </a:solidFill>
              </a:rPr>
              <a:t>Após conclusão da intervenção </a:t>
            </a:r>
            <a:r>
              <a:rPr lang="pt-PT" sz="2000" b="1" dirty="0">
                <a:solidFill>
                  <a:prstClr val="black"/>
                </a:solidFill>
              </a:rPr>
              <a:t>de </a:t>
            </a:r>
            <a:r>
              <a:rPr lang="pt-PT" sz="2000" b="1" dirty="0" smtClean="0">
                <a:solidFill>
                  <a:prstClr val="black"/>
                </a:solidFill>
              </a:rPr>
              <a:t>reabilitação</a:t>
            </a:r>
          </a:p>
          <a:p>
            <a:endParaRPr lang="pt-PT" sz="1000" b="1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prstClr val="black"/>
                </a:solidFill>
              </a:rPr>
              <a:t>Solicitar Vistoria de Avaliação Técnica Final (PD 386) – DOGU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>
                <a:solidFill>
                  <a:prstClr val="black"/>
                </a:solidFill>
              </a:rPr>
              <a:t>Certificação Energética Final</a:t>
            </a:r>
          </a:p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 smtClean="0">
              <a:solidFill>
                <a:prstClr val="black"/>
              </a:solidFill>
            </a:endParaRPr>
          </a:p>
          <a:p>
            <a:pPr algn="ctr"/>
            <a:r>
              <a:rPr lang="pt-PT" sz="2400" b="1" dirty="0" smtClean="0">
                <a:solidFill>
                  <a:prstClr val="black"/>
                </a:solidFill>
              </a:rPr>
              <a:t>Requerimentos disponíveis em:</a:t>
            </a:r>
          </a:p>
          <a:p>
            <a:endParaRPr lang="pt-PT" sz="2400" b="1" dirty="0">
              <a:solidFill>
                <a:prstClr val="black"/>
              </a:solidFill>
            </a:endParaRPr>
          </a:p>
          <a:p>
            <a:pPr algn="ctr"/>
            <a:r>
              <a:rPr lang="pt-PT" sz="2000" dirty="0">
                <a:solidFill>
                  <a:prstClr val="black"/>
                </a:solidFill>
              </a:rPr>
              <a:t>http://www.cm-santiagocacem.pt/reabilitacao-urbana/</a:t>
            </a:r>
          </a:p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631316" y="1732070"/>
            <a:ext cx="689228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45. º do EBF</a:t>
            </a:r>
          </a:p>
          <a:p>
            <a:endParaRPr lang="pt-PT" sz="11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000" b="1" u="sng" dirty="0" smtClean="0">
                <a:solidFill>
                  <a:srgbClr val="000000"/>
                </a:solidFill>
                <a:latin typeface="Calibri,Bold"/>
              </a:rPr>
              <a:t>Condições:</a:t>
            </a:r>
          </a:p>
          <a:p>
            <a:endParaRPr lang="pt-PT" sz="2000" b="1" u="sng" dirty="0" smtClean="0">
              <a:solidFill>
                <a:srgbClr val="000000"/>
              </a:solidFill>
              <a:latin typeface="Calibri,Bold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Prédios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ou frações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devem ser objeto de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intervenção nos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termos do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RJRU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ou do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RERU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pt-P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Da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intervenção deve resultar um estado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conservação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dois níveis acima do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anteriormente atribuído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no mínimo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de </a:t>
            </a:r>
            <a:r>
              <a:rPr lang="pt-PT" i="1" dirty="0">
                <a:solidFill>
                  <a:srgbClr val="000000"/>
                </a:solidFill>
                <a:latin typeface="Calibri,Italic"/>
              </a:rPr>
              <a:t>bom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, e dar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cumprimento aos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requisitos energéticos e de qualidade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térmica, com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exceção das situações previstas no artigo 6.º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do RERU</a:t>
            </a:r>
            <a:endParaRPr lang="pt-P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dirty="0" smtClean="0">
                <a:solidFill>
                  <a:srgbClr val="FFFFFF"/>
                </a:solidFill>
                <a:latin typeface="Calibri" panose="020F0502020204030204" pitchFamily="34" charset="0"/>
              </a:rPr>
              <a:t>cu</a:t>
            </a:r>
          </a:p>
        </p:txBody>
      </p:sp>
    </p:spTree>
    <p:extLst>
      <p:ext uri="{BB962C8B-B14F-4D97-AF65-F5344CB8AC3E}">
        <p14:creationId xmlns:p14="http://schemas.microsoft.com/office/powerpoint/2010/main" val="137803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317989" y="1348898"/>
            <a:ext cx="689228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45. º do EBF</a:t>
            </a:r>
          </a:p>
          <a:p>
            <a:endParaRPr lang="pt-PT" sz="11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000" b="1" u="sng" dirty="0" smtClean="0">
                <a:latin typeface="Calibri" panose="020F0502020204030204" pitchFamily="34" charset="0"/>
              </a:rPr>
              <a:t>Benefícios:</a:t>
            </a:r>
            <a:endParaRPr lang="pt-PT" sz="2000" b="1" u="sng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pt-PT" sz="2000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cu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Isenção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de IMI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por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3 anos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a contar da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conclusão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das obras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de reabilitação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para </a:t>
            </a:r>
            <a:r>
              <a:rPr lang="pt-PT" i="1" dirty="0">
                <a:solidFill>
                  <a:srgbClr val="000000"/>
                </a:solidFill>
                <a:latin typeface="Calibri,Italic"/>
              </a:rPr>
              <a:t>qualquer uso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(podendo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ser prorrogável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por + 5 anos nas condições legais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previstas -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só para uso habitacional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pt-P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Isenção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de IMT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na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aquisição de imóveis para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reabilitar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para </a:t>
            </a:r>
            <a:r>
              <a:rPr lang="pt-PT" i="1" dirty="0">
                <a:solidFill>
                  <a:srgbClr val="000000"/>
                </a:solidFill>
                <a:latin typeface="Calibri,Italic"/>
              </a:rPr>
              <a:t>qualquer uso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no prazo de 3 anos após a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aquisição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P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Isenção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de IMT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na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1.ª transmissão de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imóvel reabilitado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destinado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arrendamento para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habitação permanente </a:t>
            </a:r>
            <a:r>
              <a:rPr lang="pt-PT" i="1" dirty="0">
                <a:solidFill>
                  <a:srgbClr val="000000"/>
                </a:solidFill>
                <a:latin typeface="Calibri,Italic"/>
              </a:rPr>
              <a:t>ou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quando localizado em ARU,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também para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habitação própria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permanente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PT" b="1" dirty="0">
              <a:solidFill>
                <a:srgbClr val="000000"/>
              </a:solidFill>
              <a:latin typeface="Calibri,Bold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Redução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para metade das taxas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devidas pelo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estado de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conservação</a:t>
            </a:r>
          </a:p>
          <a:p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3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317989" y="1348898"/>
            <a:ext cx="689228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45. º do EBF</a:t>
            </a:r>
          </a:p>
          <a:p>
            <a:endParaRPr lang="pt-PT" sz="11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000" b="1" u="sng" dirty="0" smtClean="0">
                <a:latin typeface="Calibri" panose="020F0502020204030204" pitchFamily="34" charset="0"/>
              </a:rPr>
              <a:t>Requisitos:</a:t>
            </a:r>
            <a:endParaRPr lang="pt-PT" sz="2000" b="1" u="sng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pt-PT" sz="2000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cu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Os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pedidos para atribuição de benefícios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fiscais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devem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ser apresentados c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onjuntamente com o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pedido de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licenciamento ou comunicação prévia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das obras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a executar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P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Realização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de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vistoria inicial e final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, pela CMSC,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para determinar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o estado de conservação do imóvel antes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e depois 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das obras 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 reabilitação</a:t>
            </a:r>
            <a:endParaRPr lang="pt-P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1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200849" y="1348898"/>
            <a:ext cx="7009420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45. º do EBF</a:t>
            </a:r>
          </a:p>
          <a:p>
            <a:endParaRPr lang="pt-PT" sz="11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000" b="1" u="sng" dirty="0" smtClean="0">
                <a:latin typeface="Calibri" panose="020F0502020204030204" pitchFamily="34" charset="0"/>
              </a:rPr>
              <a:t>Efeitos:</a:t>
            </a:r>
          </a:p>
          <a:p>
            <a:endParaRPr lang="pt-PT" sz="2000" b="1" u="sng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PT" b="1" dirty="0">
                <a:solidFill>
                  <a:srgbClr val="000000"/>
                </a:solidFill>
                <a:latin typeface="Calibri,Bold"/>
              </a:rPr>
              <a:t>Reconhecimento da intervenção de reabilitação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pela Câmara Municipal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para atribuição de isenção</a:t>
            </a:r>
          </a:p>
          <a:p>
            <a:pPr algn="just"/>
            <a:endParaRPr lang="pt-PT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pt-PT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CMSC comunica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</a:rPr>
              <a:t>, oficiosamente, o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reconhecimento da </a:t>
            </a:r>
            <a:r>
              <a:rPr lang="pt-PT" b="1" dirty="0">
                <a:solidFill>
                  <a:srgbClr val="000000"/>
                </a:solidFill>
                <a:latin typeface="Calibri,Bold"/>
              </a:rPr>
              <a:t>isenção ao Serviço de Finanças para anulação </a:t>
            </a:r>
            <a:r>
              <a:rPr lang="pt-PT" b="1" dirty="0" smtClean="0">
                <a:solidFill>
                  <a:srgbClr val="000000"/>
                </a:solidFill>
                <a:latin typeface="Calibri,Bold"/>
              </a:rPr>
              <a:t>das liquidações do IMI e IMT e respetivas restituições</a:t>
            </a:r>
            <a:endParaRPr lang="pt-PT" dirty="0" smtClean="0"/>
          </a:p>
          <a:p>
            <a:pPr algn="just"/>
            <a:endParaRPr lang="pt-PT" b="1" u="sng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just"/>
            <a:r>
              <a:rPr lang="pt-PT" sz="2000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cu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57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200849" y="1627592"/>
            <a:ext cx="6892280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71. º do EBF</a:t>
            </a:r>
          </a:p>
          <a:p>
            <a:endParaRPr lang="pt-PT" sz="11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400" b="1" u="sng" dirty="0" smtClean="0">
                <a:latin typeface="Calibri" panose="020F0502020204030204" pitchFamily="34" charset="0"/>
              </a:rPr>
              <a:t>IRS:</a:t>
            </a:r>
            <a:endParaRPr lang="pt-PT" sz="2400" b="1" u="sng" dirty="0" smtClean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PT" sz="2000" dirty="0"/>
              <a:t>Deduções à coleta de 30% (até ao limite de </a:t>
            </a:r>
            <a:r>
              <a:rPr lang="pt-PT" sz="2000" b="1" i="1" dirty="0"/>
              <a:t>500€) </a:t>
            </a:r>
            <a:r>
              <a:rPr lang="pt-PT" sz="2000" dirty="0"/>
              <a:t>dos encargos suportados </a:t>
            </a:r>
            <a:r>
              <a:rPr lang="pt-PT" sz="2000" b="1" dirty="0"/>
              <a:t>proprietário </a:t>
            </a:r>
            <a:r>
              <a:rPr lang="pt-PT" sz="2000" dirty="0"/>
              <a:t>com a reabilitação em imóveis localizados em ARU, recuperados nos termos previstos na </a:t>
            </a:r>
            <a:r>
              <a:rPr lang="pt-PT" sz="2000" dirty="0" smtClean="0"/>
              <a:t>ORU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PT" sz="2000" dirty="0" smtClean="0"/>
          </a:p>
          <a:p>
            <a:pPr algn="just"/>
            <a:r>
              <a:rPr lang="pt-PT" sz="2000" b="1" u="sng" dirty="0" smtClean="0"/>
              <a:t>Requisitos e Efeitos: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pt-PT" sz="2000" dirty="0"/>
              <a:t>Os encargos  suportados  com a reabilitação tem de ser </a:t>
            </a:r>
            <a:r>
              <a:rPr lang="pt-PT" sz="2000" b="1" dirty="0"/>
              <a:t>comprovados</a:t>
            </a:r>
            <a:r>
              <a:rPr lang="pt-PT" sz="2000" dirty="0"/>
              <a:t> e dependem de </a:t>
            </a:r>
            <a:r>
              <a:rPr lang="pt-PT" sz="2000" b="1" dirty="0"/>
              <a:t>certificação prévia da </a:t>
            </a:r>
            <a:r>
              <a:rPr lang="pt-PT" sz="2000" b="1" dirty="0" smtClean="0"/>
              <a:t>CMSC</a:t>
            </a:r>
          </a:p>
          <a:p>
            <a:pPr lvl="0" algn="just"/>
            <a:endParaRPr lang="pt-PT" sz="2000" b="1" dirty="0"/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pt-PT" sz="2000" b="1" dirty="0"/>
              <a:t>A CMSC deve remeter à administração tributária as certificações emitidas no âmbito da comprovação dos  encargos suportados com a reabilitação </a:t>
            </a:r>
          </a:p>
          <a:p>
            <a:endParaRPr lang="pt-PT" sz="2000" b="1" u="sng" dirty="0" smtClean="0"/>
          </a:p>
          <a:p>
            <a:endParaRPr lang="pt-PT" sz="2000" b="1" u="sng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PT" sz="2000" b="1" u="sng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pt-PT" sz="2000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cu</a:t>
            </a:r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1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200849" y="1667540"/>
            <a:ext cx="6892280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71. º do EBF</a:t>
            </a:r>
          </a:p>
          <a:p>
            <a:endParaRPr lang="pt-PT" sz="11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2000" b="1" u="sng" dirty="0" smtClean="0"/>
              <a:t>Mais Valias:</a:t>
            </a:r>
          </a:p>
          <a:p>
            <a:endParaRPr lang="pt-PT" sz="2000" b="1" u="sng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PT" sz="2000" dirty="0"/>
              <a:t>Auferidas por </a:t>
            </a:r>
            <a:r>
              <a:rPr lang="pt-PT" sz="2000" b="1" dirty="0"/>
              <a:t>sujeitos passivos* </a:t>
            </a:r>
            <a:r>
              <a:rPr lang="pt-PT" sz="2000" dirty="0"/>
              <a:t>do IRS decorrente da primeira alienação subsequente à intervenção de reabilitação  em  imóvel localizados em ARU são tributadas à taxa </a:t>
            </a:r>
            <a:r>
              <a:rPr lang="pt-PT" sz="2000" dirty="0" smtClean="0"/>
              <a:t>autónoma </a:t>
            </a:r>
            <a:r>
              <a:rPr lang="pt-PT" sz="2000" dirty="0"/>
              <a:t>de </a:t>
            </a:r>
            <a:r>
              <a:rPr lang="pt-PT" sz="2000" b="1" i="1" dirty="0"/>
              <a:t>5</a:t>
            </a:r>
            <a:r>
              <a:rPr lang="pt-PT" sz="2000" b="1" i="1" dirty="0" smtClean="0"/>
              <a:t>%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just"/>
            <a:r>
              <a:rPr lang="pt-PT" sz="2000" b="1" u="sng" dirty="0"/>
              <a:t>Requisitos e Efeitos</a:t>
            </a:r>
            <a:r>
              <a:rPr lang="pt-PT" sz="2000" b="1" u="sng" dirty="0" smtClean="0"/>
              <a:t>:</a:t>
            </a:r>
          </a:p>
          <a:p>
            <a:pPr algn="just"/>
            <a:endParaRPr lang="pt-PT" b="1" u="sn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PT" b="1" dirty="0" smtClean="0"/>
              <a:t>Comprovação</a:t>
            </a:r>
            <a:r>
              <a:rPr lang="pt-PT" dirty="0" smtClean="0"/>
              <a:t> </a:t>
            </a:r>
            <a:r>
              <a:rPr lang="pt-PT" dirty="0"/>
              <a:t>do início e da conclusão da ação de reabilitação </a:t>
            </a:r>
            <a:r>
              <a:rPr lang="pt-PT" b="1" dirty="0"/>
              <a:t>pela CMSC</a:t>
            </a:r>
            <a:r>
              <a:rPr lang="pt-PT" dirty="0"/>
              <a:t>, para efeito de </a:t>
            </a:r>
            <a:r>
              <a:rPr lang="pt-PT" b="1" dirty="0"/>
              <a:t>certificação do estado do imóvel </a:t>
            </a:r>
            <a:r>
              <a:rPr lang="pt-PT" dirty="0"/>
              <a:t>antes e </a:t>
            </a:r>
            <a:r>
              <a:rPr lang="pt-PT" dirty="0" smtClean="0"/>
              <a:t>após as obras da intervenção deve resultar um estado de conservação </a:t>
            </a:r>
            <a:r>
              <a:rPr lang="pt-PT" b="1" dirty="0" smtClean="0"/>
              <a:t>dois níveis acima</a:t>
            </a:r>
            <a:r>
              <a:rPr lang="pt-PT" dirty="0" smtClean="0"/>
              <a:t> do verificado antes das obras</a:t>
            </a:r>
            <a:endParaRPr lang="pt-PT" b="1" u="sng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PT" b="1" u="sng" dirty="0"/>
          </a:p>
          <a:p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90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prstClr val="white"/>
                </a:solidFill>
              </a:rPr>
              <a:t>  REABILITAÇÃO URBANA</a:t>
            </a:r>
          </a:p>
          <a:p>
            <a:pPr algn="ctr"/>
            <a:endParaRPr lang="pt-PT" sz="2400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pPr algn="ctr"/>
            <a:endParaRPr lang="pt-PT" dirty="0">
              <a:solidFill>
                <a:prstClr val="black"/>
              </a:solidFill>
            </a:endParaRPr>
          </a:p>
          <a:p>
            <a:pPr algn="ctr"/>
            <a:endParaRPr lang="pt-PT" dirty="0" smtClean="0">
              <a:solidFill>
                <a:prstClr val="black"/>
              </a:solidFill>
            </a:endParaRPr>
          </a:p>
          <a:p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00849" y="1815009"/>
            <a:ext cx="7126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PT" sz="2000" b="1" dirty="0">
              <a:solidFill>
                <a:prstClr val="black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317989" y="1348898"/>
            <a:ext cx="689228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pt-PT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Artigo 71. º do EBF</a:t>
            </a:r>
          </a:p>
          <a:p>
            <a:pPr algn="just"/>
            <a:endParaRPr lang="pt-PT" sz="11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pt-PT" sz="2000" b="1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Rendimentos Prediais</a:t>
            </a:r>
            <a:r>
              <a:rPr lang="pt-PT" sz="2000" b="1" u="sng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PT" sz="2000" dirty="0"/>
              <a:t>Auferidos por </a:t>
            </a:r>
            <a:r>
              <a:rPr lang="pt-PT" sz="2000" b="1" dirty="0"/>
              <a:t>sujeitos passivos </a:t>
            </a:r>
            <a:r>
              <a:rPr lang="pt-PT" sz="2000" dirty="0"/>
              <a:t>do IRS são tributados à taxa de </a:t>
            </a:r>
            <a:r>
              <a:rPr lang="pt-PT" sz="2000" b="1" i="1" dirty="0"/>
              <a:t>5% </a:t>
            </a:r>
            <a:r>
              <a:rPr lang="pt-PT" sz="2000" dirty="0"/>
              <a:t>quando sejam decorrentes de </a:t>
            </a:r>
            <a:r>
              <a:rPr lang="pt-PT" sz="2000" b="1" dirty="0"/>
              <a:t>arrendamento</a:t>
            </a:r>
            <a:r>
              <a:rPr lang="pt-PT" sz="2000" dirty="0"/>
              <a:t> de imóvel localizados em ARU recuperados nos termos previstos na ORU</a:t>
            </a:r>
          </a:p>
          <a:p>
            <a:pPr algn="just"/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just"/>
            <a:r>
              <a:rPr lang="pt-PT" sz="2000" b="1" u="sng" dirty="0"/>
              <a:t>Requisitos e Efeitos</a:t>
            </a:r>
            <a:r>
              <a:rPr lang="pt-PT" sz="2000" b="1" u="sng" dirty="0" smtClean="0"/>
              <a:t>: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PT" b="1" dirty="0" smtClean="0"/>
              <a:t>Comprovação</a:t>
            </a:r>
            <a:r>
              <a:rPr lang="pt-PT" dirty="0" smtClean="0"/>
              <a:t> </a:t>
            </a:r>
            <a:r>
              <a:rPr lang="pt-PT" dirty="0"/>
              <a:t>do início e da conclusão da ação de reabilitação </a:t>
            </a:r>
            <a:r>
              <a:rPr lang="pt-PT" b="1" dirty="0"/>
              <a:t>pela CMSC</a:t>
            </a:r>
            <a:r>
              <a:rPr lang="pt-PT" dirty="0"/>
              <a:t>, para efeito de </a:t>
            </a:r>
            <a:r>
              <a:rPr lang="pt-PT" b="1" dirty="0"/>
              <a:t>certificação do estado do imóvel </a:t>
            </a:r>
            <a:r>
              <a:rPr lang="pt-PT" dirty="0"/>
              <a:t>antes e após as obras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PT" dirty="0" smtClean="0"/>
              <a:t>Da </a:t>
            </a:r>
            <a:r>
              <a:rPr lang="pt-PT" dirty="0"/>
              <a:t>intervenção deve resultar um estado de conservação </a:t>
            </a:r>
            <a:r>
              <a:rPr lang="pt-PT" b="1" i="1" dirty="0"/>
              <a:t>dois </a:t>
            </a:r>
            <a:r>
              <a:rPr lang="pt-PT" b="1" i="1" dirty="0" smtClean="0"/>
              <a:t>níveis </a:t>
            </a:r>
            <a:r>
              <a:rPr lang="pt-PT" b="1" i="1" dirty="0"/>
              <a:t>acima </a:t>
            </a:r>
            <a:r>
              <a:rPr lang="pt-PT" dirty="0"/>
              <a:t>do verificado antes das obras </a:t>
            </a:r>
          </a:p>
          <a:p>
            <a:endParaRPr lang="pt-PT" b="1" u="sng" dirty="0" smtClean="0"/>
          </a:p>
          <a:p>
            <a:endParaRPr lang="pt-PT" b="1" u="sn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PT" b="1" u="sng" dirty="0"/>
          </a:p>
          <a:p>
            <a:endParaRPr lang="pt-PT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4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39960" y="-2977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71600" y="24025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619672" y="2130425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i="1" dirty="0" smtClean="0">
              <a:solidFill>
                <a:prstClr val="black"/>
              </a:solidFill>
            </a:endParaRPr>
          </a:p>
          <a:p>
            <a:endParaRPr lang="pt-PT" dirty="0">
              <a:solidFill>
                <a:prstClr val="black"/>
              </a:solidFill>
            </a:endParaRP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/>
          </p:nvPr>
        </p:nvGraphicFramePr>
        <p:xfrm>
          <a:off x="2195737" y="2667002"/>
          <a:ext cx="5112568" cy="2475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0818"/>
                <a:gridCol w="3761750"/>
              </a:tblGrid>
              <a:tr h="38040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Nível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Nível de conservação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0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5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Excelente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0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4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Bom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0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3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>
                          <a:effectLst/>
                        </a:rPr>
                        <a:t>Médio</a:t>
                      </a:r>
                      <a:endParaRPr lang="pt-PT" sz="1400" i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0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2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>
                          <a:effectLst/>
                        </a:rPr>
                        <a:t>Mau</a:t>
                      </a:r>
                      <a:endParaRPr lang="pt-PT" sz="1400" i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06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1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000"/>
                        </a:spcAft>
                      </a:pPr>
                      <a:r>
                        <a:rPr lang="pt-PT" sz="1400" dirty="0">
                          <a:effectLst/>
                        </a:rPr>
                        <a:t>Péssimo</a:t>
                      </a:r>
                      <a:endParaRPr lang="pt-PT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Retângulo 14"/>
          <p:cNvSpPr/>
          <p:nvPr/>
        </p:nvSpPr>
        <p:spPr>
          <a:xfrm>
            <a:off x="1866157" y="465536"/>
            <a:ext cx="6478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4800" b="1" dirty="0">
                <a:solidFill>
                  <a:prstClr val="white"/>
                </a:solidFill>
              </a:rPr>
              <a:t>REABILITAÇÃO URBANA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99592" y="1930370"/>
            <a:ext cx="804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Níveis de Conservação dos Imóveis </a:t>
            </a:r>
            <a:r>
              <a:rPr lang="pt-PT" dirty="0" smtClean="0"/>
              <a:t>(DL </a:t>
            </a:r>
            <a:r>
              <a:rPr lang="pt-PT" dirty="0"/>
              <a:t>n.º </a:t>
            </a:r>
            <a:r>
              <a:rPr lang="pt-PT" dirty="0" smtClean="0"/>
              <a:t>266-B/2012 de </a:t>
            </a:r>
            <a:r>
              <a:rPr lang="pt-PT" dirty="0"/>
              <a:t>31 de </a:t>
            </a:r>
            <a:r>
              <a:rPr lang="pt-PT" dirty="0" smtClean="0"/>
              <a:t>dezembro)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4928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6E616"/>
          </a:solidFill>
          <a:ln>
            <a:noFill/>
          </a:ln>
          <a:extLst/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187624" y="1426135"/>
            <a:ext cx="7956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Operações </a:t>
            </a:r>
            <a:r>
              <a:rPr lang="pt-PT" sz="2400" b="1" dirty="0"/>
              <a:t>de Reabilitação Urbana </a:t>
            </a:r>
            <a:r>
              <a:rPr lang="pt-PT" sz="2400" b="1" dirty="0" smtClean="0"/>
              <a:t>– ORU</a:t>
            </a:r>
          </a:p>
          <a:p>
            <a:pPr algn="ctr"/>
            <a:r>
              <a:rPr lang="pt-PT" sz="2400" dirty="0" smtClean="0"/>
              <a:t>Programa </a:t>
            </a:r>
            <a:r>
              <a:rPr lang="pt-PT" sz="2400" dirty="0"/>
              <a:t>Estratégico de Reabilitação Urbana – </a:t>
            </a:r>
            <a:r>
              <a:rPr lang="pt-PT" sz="2400" dirty="0" smtClean="0"/>
              <a:t>PERU</a:t>
            </a:r>
            <a:endParaRPr lang="pt-PT" sz="2000" dirty="0" smtClean="0"/>
          </a:p>
          <a:p>
            <a:pPr algn="ctr"/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571679"/>
              </p:ext>
            </p:extLst>
          </p:nvPr>
        </p:nvGraphicFramePr>
        <p:xfrm>
          <a:off x="1475656" y="2330965"/>
          <a:ext cx="6294090" cy="3911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35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311168" y="1102092"/>
            <a:ext cx="69920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sz="2400" b="1" dirty="0"/>
          </a:p>
          <a:p>
            <a:pPr algn="ctr"/>
            <a:r>
              <a:rPr lang="pt-PT" sz="2400" b="1" dirty="0"/>
              <a:t>Operações de Reabilitação Urbana – ORU</a:t>
            </a:r>
          </a:p>
          <a:p>
            <a:pPr algn="ctr"/>
            <a:r>
              <a:rPr lang="pt-PT" sz="2400" dirty="0"/>
              <a:t>Programa Estratégico de Reabilitação Urbana – </a:t>
            </a:r>
            <a:r>
              <a:rPr lang="pt-PT" sz="2400" dirty="0" smtClean="0"/>
              <a:t>PERU</a:t>
            </a:r>
            <a:endParaRPr lang="pt-PT" sz="2000" dirty="0"/>
          </a:p>
          <a:p>
            <a:pPr algn="ctr"/>
            <a:endParaRPr lang="pt-PT" sz="24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717165"/>
              </p:ext>
            </p:extLst>
          </p:nvPr>
        </p:nvGraphicFramePr>
        <p:xfrm>
          <a:off x="2260958" y="2371514"/>
          <a:ext cx="5153025" cy="3263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3588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331640" y="915305"/>
            <a:ext cx="65127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pt-PT" sz="4000" b="1" dirty="0" smtClean="0"/>
          </a:p>
          <a:p>
            <a:pPr algn="ctr"/>
            <a:r>
              <a:rPr lang="pt-PT" sz="2400" b="1" dirty="0" smtClean="0"/>
              <a:t>Mais Esclarecimentos</a:t>
            </a:r>
          </a:p>
          <a:p>
            <a:pPr lvl="1"/>
            <a:endParaRPr lang="pt-PT" dirty="0" smtClean="0"/>
          </a:p>
          <a:p>
            <a:pPr lvl="1"/>
            <a:endParaRPr lang="pt-PT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PT" sz="2000" dirty="0" smtClean="0"/>
              <a:t>Na </a:t>
            </a:r>
            <a:r>
              <a:rPr lang="pt-PT" sz="2000" dirty="0"/>
              <a:t>Divisão de Ordenamento e Gestão Urbanística (DOGU</a:t>
            </a:r>
            <a:r>
              <a:rPr lang="pt-PT" sz="2000" dirty="0" smtClean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PT" sz="20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PT" sz="2000" dirty="0" smtClean="0"/>
              <a:t>269</a:t>
            </a:r>
            <a:r>
              <a:rPr lang="pt-PT" sz="2000" dirty="0"/>
              <a:t> 829 461 </a:t>
            </a:r>
            <a:endParaRPr lang="pt-PT" sz="20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PT" sz="20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PT" sz="2000" dirty="0" smtClean="0"/>
              <a:t>email </a:t>
            </a:r>
            <a:r>
              <a:rPr lang="pt-PT" sz="2000" u="sng" dirty="0">
                <a:hlinkClick r:id="rId5"/>
              </a:rPr>
              <a:t>dogu@cm-santiagocacem.pt</a:t>
            </a:r>
            <a:endParaRPr lang="pt-PT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835696" y="404664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PT" sz="4800" b="1">
                <a:solidFill>
                  <a:prstClr val="white"/>
                </a:solidFill>
              </a:rPr>
              <a:t>REABILITAÇÃO URBANA</a:t>
            </a:r>
            <a:endParaRPr lang="pt-PT" sz="4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1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3924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prstClr val="black"/>
                </a:solidFill>
              </a:rPr>
              <a:t>Divisão de Ordenamento e Gestão Urbanística - DOGU e Gabinete de Estudos e Planeamento - GEP </a:t>
            </a:r>
            <a:r>
              <a:rPr lang="pt-PT" sz="800" dirty="0">
                <a:solidFill>
                  <a:prstClr val="black"/>
                </a:solidFill>
              </a:rPr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Plano Estratégico de Desenvolvimento Urbano (PEDU)</a:t>
            </a:r>
            <a:endParaRPr lang="pt-PT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9010">
            <a:off x="1683977" y="2549838"/>
            <a:ext cx="6153471" cy="2911418"/>
          </a:xfrm>
          <a:prstGeom prst="rect">
            <a:avLst/>
          </a:prstGeom>
          <a:solidFill>
            <a:srgbClr val="000000">
              <a:shade val="95000"/>
            </a:srgbClr>
          </a:solidFill>
          <a:ln w="571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54818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3" y="6381328"/>
            <a:ext cx="4339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 smtClean="0"/>
              <a:t>Divisão </a:t>
            </a:r>
            <a:r>
              <a:rPr lang="pt-PT" sz="800" b="1" dirty="0"/>
              <a:t>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sz="8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Plano Estratégico de Desenvolvimento Urbano (PEDU)</a:t>
            </a:r>
            <a:endParaRPr lang="pt-PT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6" name="Tabela 1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09251895"/>
              </p:ext>
            </p:extLst>
          </p:nvPr>
        </p:nvGraphicFramePr>
        <p:xfrm>
          <a:off x="1133032" y="2060848"/>
          <a:ext cx="7771404" cy="361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832"/>
                <a:gridCol w="5556572"/>
              </a:tblGrid>
              <a:tr h="445764"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Em que contexto surge?</a:t>
                      </a:r>
                      <a:endParaRPr lang="pt-PT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Portugal 2020</a:t>
                      </a:r>
                    </a:p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Promoção do </a:t>
                      </a: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desenvolvimento urbano sustentável</a:t>
                      </a:r>
                    </a:p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Fomento da </a:t>
                      </a: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rede urbana regional</a:t>
                      </a:r>
                    </a:p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Mobilização de </a:t>
                      </a: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Fundos Estruturais 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por parte do município</a:t>
                      </a:r>
                      <a:endParaRPr lang="pt-PT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445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Em que consiste?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Na definição de </a:t>
                      </a:r>
                      <a:r>
                        <a:rPr lang="pt-P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áreas de intervenção prioritária</a:t>
                      </a:r>
                    </a:p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Na definição de uma </a:t>
                      </a:r>
                      <a:r>
                        <a:rPr lang="pt-P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estratégia de intervenção</a:t>
                      </a:r>
                    </a:p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Na identificação de </a:t>
                      </a:r>
                      <a:r>
                        <a:rPr lang="pt-PT" sz="1600" b="1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projetos</a:t>
                      </a:r>
                      <a:r>
                        <a:rPr lang="pt-P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estruturantes</a:t>
                      </a:r>
                      <a:r>
                        <a:rPr lang="pt-PT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de iniciativa municipal visando a reabilitação urbana e do edificado </a:t>
                      </a:r>
                      <a:r>
                        <a:rPr lang="pt-PT" sz="16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(c/</a:t>
                      </a:r>
                      <a:r>
                        <a:rPr lang="pt-PT" sz="1600" b="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eficiência energética)</a:t>
                      </a:r>
                      <a:endParaRPr lang="pt-PT" sz="16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45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Que componentes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integra?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Mobilidade </a:t>
                      </a:r>
                      <a:r>
                        <a:rPr lang="pt-PT" sz="16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(PAMUS, de âmbito</a:t>
                      </a:r>
                      <a:r>
                        <a:rPr lang="pt-PT" sz="16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intermunicipal/CIMAL</a:t>
                      </a:r>
                      <a:r>
                        <a:rPr lang="pt-PT" sz="16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</a:p>
                    <a:p>
                      <a:pPr marL="182563" indent="-182563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Reabilitação</a:t>
                      </a:r>
                      <a:r>
                        <a:rPr lang="pt-PT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Urbana </a:t>
                      </a:r>
                      <a:r>
                        <a:rPr lang="pt-PT" sz="16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(PARU),</a:t>
                      </a:r>
                    </a:p>
                    <a:p>
                      <a:pPr marL="342900" indent="12700">
                        <a:spcBef>
                          <a:spcPts val="500"/>
                        </a:spcBef>
                        <a:buFont typeface="Wingdings" panose="05000000000000000000" pitchFamily="2" charset="2"/>
                        <a:buChar char="v"/>
                      </a:pPr>
                      <a:r>
                        <a:rPr lang="pt-PT" sz="14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 Mais </a:t>
                      </a:r>
                      <a:r>
                        <a:rPr lang="pt-PT" sz="14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des</a:t>
                      </a:r>
                      <a:r>
                        <a:rPr lang="pt-PT" sz="14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carbonização</a:t>
                      </a:r>
                      <a:r>
                        <a:rPr lang="pt-PT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e mais </a:t>
                      </a:r>
                      <a:r>
                        <a:rPr lang="pt-PT" sz="14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eficiência energética </a:t>
                      </a:r>
                      <a:r>
                        <a:rPr lang="pt-PT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nas cidades ]</a:t>
                      </a:r>
                      <a:endParaRPr lang="pt-PT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10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323528" y="631328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PEDU: </a:t>
            </a:r>
            <a:r>
              <a:rPr lang="pt-P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número e dimensão das intervenções</a:t>
            </a:r>
          </a:p>
        </p:txBody>
      </p:sp>
      <p:graphicFrame>
        <p:nvGraphicFramePr>
          <p:cNvPr id="14" name="Tabela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76887192"/>
              </p:ext>
            </p:extLst>
          </p:nvPr>
        </p:nvGraphicFramePr>
        <p:xfrm>
          <a:off x="1133032" y="2060848"/>
          <a:ext cx="7771404" cy="354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4912"/>
                <a:gridCol w="1106542"/>
                <a:gridCol w="1160429"/>
                <a:gridCol w="1243317"/>
                <a:gridCol w="1326204"/>
              </a:tblGrid>
              <a:tr h="651501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Alvalade</a:t>
                      </a:r>
                      <a:endParaRPr lang="pt-P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Cercal</a:t>
                      </a:r>
                      <a:endParaRPr lang="pt-P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Santiago do Cacém</a:t>
                      </a:r>
                      <a:endParaRPr lang="pt-P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smtClean="0"/>
                        <a:t>VN Santo André</a:t>
                      </a:r>
                      <a:endParaRPr lang="pt-PT" sz="1600" dirty="0"/>
                    </a:p>
                  </a:txBody>
                  <a:tcPr anchor="ctr"/>
                </a:tc>
              </a:tr>
              <a:tr h="445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Espaço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público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24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1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4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pt-PT" sz="24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4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45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Equipamentos públicos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Espaços de lazer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45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Mobilidade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1800" b="1" dirty="0" err="1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</a:t>
                      </a:r>
                      <a:endParaRPr lang="pt-PT" sz="18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Reabilitação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de edificado (c/ EE)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?</a:t>
                      </a:r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???</a:t>
                      </a:r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??</a:t>
                      </a:r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5764">
                <a:tc gridSpan="5"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Legenda: </a:t>
                      </a:r>
                      <a:r>
                        <a:rPr lang="pt-PT" sz="24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= acima de 300m€; </a:t>
                      </a:r>
                      <a:r>
                        <a:rPr lang="pt-PT" sz="1800" b="1" dirty="0" smtClean="0">
                          <a:solidFill>
                            <a:srgbClr val="0070C0"/>
                          </a:solidFill>
                        </a:rPr>
                        <a:t>X </a:t>
                      </a:r>
                      <a:r>
                        <a:rPr lang="pt-PT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= abaixo dos 300m€;  </a:t>
                      </a:r>
                      <a:r>
                        <a:rPr lang="pt-PT" sz="2000" b="1" dirty="0" smtClean="0">
                          <a:solidFill>
                            <a:srgbClr val="C00000"/>
                          </a:solidFill>
                        </a:rPr>
                        <a:t>? </a:t>
                      </a:r>
                      <a:r>
                        <a:rPr lang="pt-PT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= depende da adesão dos promotores</a:t>
                      </a:r>
                      <a:endParaRPr lang="pt-PT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sz="20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89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-53815" y="-9205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272093" y="6146898"/>
            <a:ext cx="4371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sz="800" dirty="0" smtClean="0"/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PEDU: </a:t>
            </a:r>
            <a:r>
              <a:rPr lang="pt-P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grandes números</a:t>
            </a:r>
          </a:p>
        </p:txBody>
      </p:sp>
      <p:graphicFrame>
        <p:nvGraphicFramePr>
          <p:cNvPr id="15" name="Tabela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86915610"/>
              </p:ext>
            </p:extLst>
          </p:nvPr>
        </p:nvGraphicFramePr>
        <p:xfrm>
          <a:off x="1127491" y="2060848"/>
          <a:ext cx="7716812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4406"/>
                <a:gridCol w="4412406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Números</a:t>
                      </a:r>
                      <a:endParaRPr lang="pt-PT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Áreas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de 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Intervenção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4 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ARU</a:t>
                      </a:r>
                      <a:endParaRPr lang="pt-PT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PT" sz="16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Projetos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21 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pt-PT" sz="16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r>
                        <a:rPr lang="pt-PT" sz="1600" b="1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mobilidade; </a:t>
                      </a:r>
                      <a:r>
                        <a:rPr lang="pt-PT" sz="1600" b="1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18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reabilitação urbana) </a:t>
                      </a:r>
                      <a:endParaRPr lang="pt-PT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Espaço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público 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smtClean="0">
                          <a:solidFill>
                            <a:srgbClr val="0070C0"/>
                          </a:solidFill>
                        </a:rPr>
                        <a:t>188.000</a:t>
                      </a:r>
                      <a:r>
                        <a:rPr lang="pt-PT" sz="16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ahoma"/>
                          <a:ea typeface="Tahoma"/>
                          <a:cs typeface="Tahoma"/>
                        </a:rPr>
                        <a:t>²</a:t>
                      </a:r>
                      <a:endParaRPr lang="pt-PT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Edifícios/equipamentos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públicos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6.326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m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ahoma"/>
                          <a:ea typeface="Tahoma"/>
                          <a:cs typeface="Tahoma"/>
                        </a:rPr>
                        <a:t>²</a:t>
                      </a:r>
                      <a:endParaRPr lang="pt-PT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Prazo de execução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pt-PT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anos </a:t>
                      </a:r>
                      <a:r>
                        <a:rPr lang="pt-PT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(2017-2020)</a:t>
                      </a:r>
                      <a:endParaRPr lang="pt-PT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Investimento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total público (e) 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&gt; 8</a:t>
                      </a: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milhões de Euros</a:t>
                      </a:r>
                    </a:p>
                    <a:p>
                      <a:pPr algn="ctr"/>
                      <a:r>
                        <a:rPr lang="pt-PT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(2 M€/anual = 69% do investimento médio anual 2014-2017)</a:t>
                      </a:r>
                      <a:endParaRPr lang="pt-PT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FEDER mobilizado 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5,6</a:t>
                      </a:r>
                      <a:r>
                        <a:rPr lang="pt-PT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milhões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de Euros</a:t>
                      </a:r>
                      <a:endParaRPr lang="pt-PT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Nº de edifícios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reabilitados (c/EE) 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 smtClean="0">
                          <a:solidFill>
                            <a:srgbClr val="C00000"/>
                          </a:solidFill>
                        </a:rPr>
                        <a:t>??? ???</a:t>
                      </a:r>
                      <a:endParaRPr lang="pt-PT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43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6381328"/>
            <a:ext cx="443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PEDU: </a:t>
            </a:r>
            <a:r>
              <a:rPr lang="pt-P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intervenções em Santiago do Cacém</a:t>
            </a:r>
          </a:p>
        </p:txBody>
      </p:sp>
      <p:graphicFrame>
        <p:nvGraphicFramePr>
          <p:cNvPr id="14" name="Tabela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96379450"/>
              </p:ext>
            </p:extLst>
          </p:nvPr>
        </p:nvGraphicFramePr>
        <p:xfrm>
          <a:off x="1115616" y="2060848"/>
          <a:ext cx="7716812" cy="309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4764484"/>
              </a:tblGrid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600" dirty="0" smtClean="0"/>
                        <a:t>Santiago do Cacém (2017-2020)</a:t>
                      </a:r>
                      <a:endParaRPr lang="pt-PT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Espaço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público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Avenida</a:t>
                      </a: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 Manuel da Fonseca (*)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Zona comercial do Centro Histórico (*)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Zona alta do Centro Histórico</a:t>
                      </a:r>
                      <a:endParaRPr lang="pt-PT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Equipamentos públicos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Mercado municipal (e envolvente)</a:t>
                      </a: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 (*)</a:t>
                      </a:r>
                      <a:endParaRPr lang="pt-PT" sz="16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Sede</a:t>
                      </a: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 do município</a:t>
                      </a:r>
                      <a:endParaRPr lang="pt-PT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Espaços de lazer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rgbClr val="0070C0"/>
                          </a:solidFill>
                        </a:rPr>
                        <a:t>Jardim</a:t>
                      </a: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 municipal</a:t>
                      </a:r>
                      <a:endParaRPr lang="pt-PT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Mobilidade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Rua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Professor Egas Moniz </a:t>
                      </a:r>
                      <a:r>
                        <a:rPr lang="pt-PT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(já concretizada)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baseline="0" dirty="0" smtClean="0">
                          <a:solidFill>
                            <a:srgbClr val="0070C0"/>
                          </a:solidFill>
                        </a:rPr>
                        <a:t>Avenida D. Nuno Álvares Pereira</a:t>
                      </a:r>
                      <a:endParaRPr lang="pt-PT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Reabilitação</a:t>
                      </a:r>
                      <a:r>
                        <a:rPr lang="pt-PT" sz="16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de edificado (c/ EE)</a:t>
                      </a:r>
                      <a:endParaRPr lang="pt-PT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pt-PT" sz="16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???</a:t>
                      </a:r>
                      <a:endParaRPr lang="pt-PT" sz="16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5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67543" y="6391909"/>
            <a:ext cx="44372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PEDU: </a:t>
            </a:r>
            <a:r>
              <a:rPr lang="pt-P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intervenções em Santiago do Cacém, em 2018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490" y="1988839"/>
            <a:ext cx="5776830" cy="419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89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54046" y="6304521"/>
            <a:ext cx="44506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1484784"/>
            <a:ext cx="810039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400" b="1" dirty="0" smtClean="0"/>
              <a:t>PEDU: </a:t>
            </a:r>
          </a:p>
          <a:p>
            <a:pPr>
              <a:spcBef>
                <a:spcPts val="1200"/>
              </a:spcBef>
            </a:pPr>
            <a:r>
              <a:rPr lang="pt-PT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 instrumento de política de reabilitação urbana que faz de plataforma de acolhimento do processo de implementação do IFRRU 2020:</a:t>
            </a:r>
          </a:p>
          <a:p>
            <a:pPr marL="712788" indent="-2619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Foco nuclear – reabilitação urbana</a:t>
            </a:r>
          </a:p>
          <a:p>
            <a:pPr marL="712788" indent="-261938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Foco complementar – eficiência energética</a:t>
            </a:r>
          </a:p>
        </p:txBody>
      </p:sp>
    </p:spTree>
    <p:extLst>
      <p:ext uri="{BB962C8B-B14F-4D97-AF65-F5344CB8AC3E}">
        <p14:creationId xmlns:p14="http://schemas.microsoft.com/office/powerpoint/2010/main" val="31581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Picture 2" descr="C:\Users\acsilva\Desktop\Convi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331640" y="260648"/>
            <a:ext cx="7812360" cy="6377483"/>
            <a:chOff x="1331640" y="260648"/>
            <a:chExt cx="7812360" cy="6377483"/>
          </a:xfrm>
        </p:grpSpPr>
        <p:grpSp>
          <p:nvGrpSpPr>
            <p:cNvPr id="8" name="Grupo 7"/>
            <p:cNvGrpSpPr/>
            <p:nvPr/>
          </p:nvGrpSpPr>
          <p:grpSpPr>
            <a:xfrm>
              <a:off x="1331640" y="260648"/>
              <a:ext cx="7812360" cy="6264696"/>
              <a:chOff x="1331640" y="260648"/>
              <a:chExt cx="7812360" cy="6264696"/>
            </a:xfrm>
          </p:grpSpPr>
          <p:sp>
            <p:nvSpPr>
              <p:cNvPr id="4" name="Rectângulo 3"/>
              <p:cNvSpPr/>
              <p:nvPr/>
            </p:nvSpPr>
            <p:spPr>
              <a:xfrm>
                <a:off x="1331640" y="1700808"/>
                <a:ext cx="7812360" cy="3096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Rectângulo 4"/>
              <p:cNvSpPr/>
              <p:nvPr/>
            </p:nvSpPr>
            <p:spPr>
              <a:xfrm>
                <a:off x="4355976" y="4941168"/>
                <a:ext cx="4788024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Rectângulo 5"/>
              <p:cNvSpPr/>
              <p:nvPr/>
            </p:nvSpPr>
            <p:spPr>
              <a:xfrm>
                <a:off x="6228184" y="5193196"/>
                <a:ext cx="2304256" cy="13321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ctângulo 6"/>
              <p:cNvSpPr/>
              <p:nvPr/>
            </p:nvSpPr>
            <p:spPr>
              <a:xfrm>
                <a:off x="5237820" y="260648"/>
                <a:ext cx="3798676" cy="1008112"/>
              </a:xfrm>
              <a:prstGeom prst="rect">
                <a:avLst/>
              </a:prstGeom>
              <a:solidFill>
                <a:srgbClr val="00A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9" name="Imagem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308100" cy="90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1277049" y="546249"/>
            <a:ext cx="72553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smtClean="0">
                <a:solidFill>
                  <a:schemeClr val="bg1"/>
                </a:solidFill>
              </a:rPr>
              <a:t>  REABILITAÇÃO URBANA</a:t>
            </a:r>
          </a:p>
          <a:p>
            <a:pPr algn="ctr"/>
            <a:endParaRPr lang="pt-PT" sz="2400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endParaRPr lang="pt-PT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54046" y="6304521"/>
            <a:ext cx="44506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/>
              <a:t>Divisão de Ordenamento e Gestão Urbanística - DOGU e Gabinete de Estudos e Planeamento - GEP </a:t>
            </a:r>
            <a:r>
              <a:rPr lang="pt-PT" sz="800" dirty="0"/>
              <a:t>22 de março de 2018</a:t>
            </a:r>
          </a:p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21804" y="2673295"/>
            <a:ext cx="8100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4800" b="1" dirty="0" smtClean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27881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2548</Words>
  <Application>Microsoft Office PowerPoint</Application>
  <PresentationFormat>Apresentação no Ecrã (4:3)</PresentationFormat>
  <Paragraphs>551</Paragraphs>
  <Slides>36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36</vt:i4>
      </vt:variant>
    </vt:vector>
  </HeadingPairs>
  <TitlesOfParts>
    <vt:vector size="3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CMSC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Cristina Silva</dc:creator>
  <cp:lastModifiedBy>utilizador</cp:lastModifiedBy>
  <cp:revision>83</cp:revision>
  <cp:lastPrinted>2018-03-22T10:38:00Z</cp:lastPrinted>
  <dcterms:created xsi:type="dcterms:W3CDTF">2018-03-16T12:59:19Z</dcterms:created>
  <dcterms:modified xsi:type="dcterms:W3CDTF">2018-03-23T10:44:51Z</dcterms:modified>
</cp:coreProperties>
</file>